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handoutMasterIdLst>
    <p:handoutMasterId r:id="rId15"/>
  </p:handoutMasterIdLst>
  <p:sldIdLst>
    <p:sldId id="388" r:id="rId2"/>
    <p:sldId id="391" r:id="rId3"/>
    <p:sldId id="377" r:id="rId4"/>
    <p:sldId id="392" r:id="rId5"/>
    <p:sldId id="390" r:id="rId6"/>
    <p:sldId id="397" r:id="rId7"/>
    <p:sldId id="398" r:id="rId8"/>
    <p:sldId id="399" r:id="rId9"/>
    <p:sldId id="395" r:id="rId10"/>
    <p:sldId id="394" r:id="rId11"/>
    <p:sldId id="393" r:id="rId12"/>
    <p:sldId id="359" r:id="rId13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6DE7"/>
    <a:srgbClr val="FF0066"/>
    <a:srgbClr val="F9E7F5"/>
    <a:srgbClr val="F1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58" autoAdjust="0"/>
    <p:restoredTop sz="93651" autoAdjust="0"/>
  </p:normalViewPr>
  <p:slideViewPr>
    <p:cSldViewPr>
      <p:cViewPr varScale="1">
        <p:scale>
          <a:sx n="81" d="100"/>
          <a:sy n="81" d="100"/>
        </p:scale>
        <p:origin x="917" y="53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CD98B-3F08-4C73-A804-AB18CF7DC612}" type="datetimeFigureOut">
              <a:rPr lang="sk-SK" smtClean="0"/>
              <a:t>2. 6. 2021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54F72-7A7A-4610-A5EC-4C433CC7F1D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6015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94DF6-8F0A-4945-9FAD-DA13C9F02C05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3960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2. 6. 2021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alpine-region.eu/action-group-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reg-danube.eu/approved-projects/knowing-ipr" TargetMode="External"/><Relationship Id="rId13" Type="http://schemas.openxmlformats.org/officeDocument/2006/relationships/hyperlink" Target="http://www.interreg-danube.eu/approved-projects/restart-4danube" TargetMode="External"/><Relationship Id="rId3" Type="http://schemas.openxmlformats.org/officeDocument/2006/relationships/hyperlink" Target="http://www.interreg-danube.eu/approved-projects/d-stir" TargetMode="External"/><Relationship Id="rId7" Type="http://schemas.openxmlformats.org/officeDocument/2006/relationships/hyperlink" Target="http://www.interreg-danube.eu/approved-projects/danube-energy" TargetMode="External"/><Relationship Id="rId12" Type="http://schemas.openxmlformats.org/officeDocument/2006/relationships/hyperlink" Target="http://www.interreg-danube.eu/approved-projects/danubepeerchains" TargetMode="External"/><Relationship Id="rId2" Type="http://schemas.openxmlformats.org/officeDocument/2006/relationships/hyperlink" Target="http://www.interreg-danube.eu/approved-projects/crowdstrea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terreg-danube.eu/approved-projects/da-space" TargetMode="External"/><Relationship Id="rId11" Type="http://schemas.openxmlformats.org/officeDocument/2006/relationships/hyperlink" Target="http://www.interreg-danube.eu/approved-projects/d-carelabs" TargetMode="External"/><Relationship Id="rId5" Type="http://schemas.openxmlformats.org/officeDocument/2006/relationships/hyperlink" Target="http://www.interreg-danube.eu/approved-projects/cinema" TargetMode="External"/><Relationship Id="rId10" Type="http://schemas.openxmlformats.org/officeDocument/2006/relationships/hyperlink" Target="http://www.interreg-danube.eu/approved-projects/talentmagnet" TargetMode="External"/><Relationship Id="rId4" Type="http://schemas.openxmlformats.org/officeDocument/2006/relationships/hyperlink" Target="http://www.interreg-danube.eu/approved-projects/d-care" TargetMode="External"/><Relationship Id="rId9" Type="http://schemas.openxmlformats.org/officeDocument/2006/relationships/hyperlink" Target="http://www.interreg-danube.eu/approved-projects/innoschoo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microsoft.com/office/2007/relationships/hdphoto" Target="../media/hdphoto1.wdp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DanubeKnowledgeSociety/videos/431850701259421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mailchi.mp/252d9a7553e4/pa7-newsletter-on-eu-science-and-innovation?fbclid=IwAR3ie-a67fqy107ZVVPcgHnxAocGrDCM0EKKduFy9qxaKBrecr7ZmVQWrv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balticsea-region-strategy.eu/pa-innov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/>
          <p:cNvSpPr txBox="1"/>
          <p:nvPr/>
        </p:nvSpPr>
        <p:spPr>
          <a:xfrm>
            <a:off x="1256536" y="3822961"/>
            <a:ext cx="6919319" cy="45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PA7 new WGs – introductions of the new implementation plans</a:t>
            </a:r>
            <a:endParaRPr lang="sk-SK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Obrázok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5" t="11297" r="58413" b="79366"/>
          <a:stretch/>
        </p:blipFill>
        <p:spPr bwMode="auto">
          <a:xfrm>
            <a:off x="25224" y="6047338"/>
            <a:ext cx="1882480" cy="550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Image result for danube transnational program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983890"/>
            <a:ext cx="1932747" cy="5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-7055" y="0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Belgra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69" y="6003552"/>
            <a:ext cx="1925723" cy="57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Ã½sledok vyhÄ¾adÃ¡vania obrÃ¡zkov pre dopyt eu flag ipa part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05263"/>
            <a:ext cx="872344" cy="79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256536" y="5180760"/>
            <a:ext cx="7128792" cy="410212"/>
          </a:xfrm>
        </p:spPr>
        <p:txBody>
          <a:bodyPr>
            <a:noAutofit/>
          </a:bodyPr>
          <a:lstStyle/>
          <a:p>
            <a:pPr algn="l"/>
            <a:r>
              <a:rPr lang="sk-SK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 </a:t>
            </a:r>
            <a:r>
              <a:rPr lang="sk-SK" sz="18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June</a:t>
            </a:r>
            <a:r>
              <a:rPr lang="sk-SK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2021                          </a:t>
            </a: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		</a:t>
            </a:r>
            <a:r>
              <a:rPr lang="sk-SK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Online</a:t>
            </a:r>
          </a:p>
        </p:txBody>
      </p:sp>
      <p:pic>
        <p:nvPicPr>
          <p:cNvPr id="10" name="Picture 2" descr="CVTI SR &gt; Pre médiá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99" y="5778330"/>
            <a:ext cx="907745" cy="90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BlokTextu 10">
            <a:extLst>
              <a:ext uri="{FF2B5EF4-FFF2-40B4-BE49-F238E27FC236}">
                <a16:creationId xmlns:a16="http://schemas.microsoft.com/office/drawing/2014/main" id="{69D26058-BE19-4679-A267-C1CFD818495D}"/>
              </a:ext>
            </a:extLst>
          </p:cNvPr>
          <p:cNvSpPr txBox="1"/>
          <p:nvPr/>
        </p:nvSpPr>
        <p:spPr>
          <a:xfrm>
            <a:off x="1269599" y="4334717"/>
            <a:ext cx="6919319" cy="580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WG on better DR in ERA</a:t>
            </a:r>
            <a:endParaRPr lang="sk-SK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6567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Possible cooperation with other MRSs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Zástupný objekt pre obsah 6">
            <a:extLst>
              <a:ext uri="{FF2B5EF4-FFF2-40B4-BE49-F238E27FC236}">
                <a16:creationId xmlns:a16="http://schemas.microsoft.com/office/drawing/2014/main" id="{57D9758F-9B04-40BB-B376-DD927C16B8A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EUSALP </a:t>
            </a:r>
            <a:r>
              <a:rPr lang="de-AT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de-AT" sz="24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https://www.alpine-region.eu/action-group-1</a:t>
            </a:r>
            <a:endParaRPr lang="sk-SK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F6C8E14-10D0-4D13-AB74-7702F7B4A8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88" t="30402" r="20075" b="17799"/>
          <a:stretch/>
        </p:blipFill>
        <p:spPr>
          <a:xfrm>
            <a:off x="552418" y="2163745"/>
            <a:ext cx="8543220" cy="4105183"/>
          </a:xfrm>
          <a:prstGeom prst="rect">
            <a:avLst/>
          </a:prstGeom>
        </p:spPr>
      </p:pic>
      <p:pic>
        <p:nvPicPr>
          <p:cNvPr id="8194" name="Picture 2" descr="EUSALP | Homepage">
            <a:extLst>
              <a:ext uri="{FF2B5EF4-FFF2-40B4-BE49-F238E27FC236}">
                <a16:creationId xmlns:a16="http://schemas.microsoft.com/office/drawing/2014/main" id="{FBC14664-890F-4EF4-94C9-85835009F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81" y="1732855"/>
            <a:ext cx="2175358" cy="144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574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Possible capitalization with DTP projects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Zástupný objekt pre obsah 6">
            <a:extLst>
              <a:ext uri="{FF2B5EF4-FFF2-40B4-BE49-F238E27FC236}">
                <a16:creationId xmlns:a16="http://schemas.microsoft.com/office/drawing/2014/main" id="{57D9758F-9B04-40BB-B376-DD927C16B8A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http://www.interreg-danube.eu/approved-projects/crowdstream</a:t>
            </a:r>
            <a:r>
              <a:rPr lang="de-A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A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finished</a:t>
            </a:r>
            <a:r>
              <a:rPr lang="de-A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http://www.interreg-danube.eu/approved-projects/d-stir</a:t>
            </a:r>
            <a:r>
              <a:rPr lang="de-A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A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finished</a:t>
            </a:r>
            <a:r>
              <a:rPr lang="de-A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http://www.interreg-danube.eu/approved-projects/d-care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http://www.interreg-danube.eu/approved-projects/cinema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http://www.interreg-danube.eu/approved-projects/da-space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http://www.interreg-danube.eu/approved-projects/danube-energy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http://www.interreg-danube.eu/approved-projects/knowing-ipr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http://www.interreg-danube.eu/approved-projects/innoschool</a:t>
            </a:r>
            <a:r>
              <a:rPr lang="de-A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http://www.interreg-danube.eu/approved-projects/talentmagnet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http://www.interreg-danube.eu/approved-projects/d-carelabs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http://www.interreg-danube.eu/approved-projects/danubepeerchains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http://www.interreg-danube.eu/approved-projects/restart-4danube</a:t>
            </a:r>
            <a:r>
              <a:rPr lang="de-A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50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10791" y="6258211"/>
            <a:ext cx="8496944" cy="57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782786" y="8332336"/>
            <a:ext cx="1259671" cy="8509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sk-SK" u="sng" dirty="0"/>
          </a:p>
          <a:p>
            <a:pPr marL="0" indent="0">
              <a:buNone/>
            </a:pPr>
            <a:r>
              <a:rPr lang="sk-SK" sz="2400" dirty="0">
                <a:solidFill>
                  <a:srgbClr val="0070C0"/>
                </a:solidFill>
              </a:rPr>
              <a:t>                                tomas.tabis@minedu.sk		</a:t>
            </a:r>
            <a:r>
              <a:rPr lang="en-US" sz="2400" dirty="0">
                <a:solidFill>
                  <a:srgbClr val="0070C0"/>
                </a:solidFill>
              </a:rPr>
              <a:t>     </a:t>
            </a:r>
            <a:endParaRPr lang="en-GB" dirty="0"/>
          </a:p>
        </p:txBody>
      </p:sp>
      <p:pic>
        <p:nvPicPr>
          <p:cNvPr id="7" name="Picture 2" descr="C:\Users\Blaskó\Desktop\4da56c6e4199ee90672a68bb2f18884f-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68" y="4463040"/>
            <a:ext cx="453097" cy="45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Blaskó\Desktop\square-faceboo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24" y="5086539"/>
            <a:ext cx="449586" cy="4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ĺžnik 5"/>
          <p:cNvSpPr/>
          <p:nvPr/>
        </p:nvSpPr>
        <p:spPr>
          <a:xfrm>
            <a:off x="310791" y="908720"/>
            <a:ext cx="849694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Picture 2" descr="Image result for thank you for attention icon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523" b="33058"/>
          <a:stretch/>
        </p:blipFill>
        <p:spPr bwMode="auto">
          <a:xfrm>
            <a:off x="989316" y="1045332"/>
            <a:ext cx="6768751" cy="184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 descr="Image result for arrow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3" name="Obdĺžnik 12"/>
          <p:cNvSpPr/>
          <p:nvPr/>
        </p:nvSpPr>
        <p:spPr>
          <a:xfrm>
            <a:off x="0" y="3583473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more information:</a:t>
            </a:r>
            <a:endParaRPr lang="sk-SK" sz="36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21" b="56590"/>
          <a:stretch/>
        </p:blipFill>
        <p:spPr bwMode="auto">
          <a:xfrm>
            <a:off x="761013" y="5687419"/>
            <a:ext cx="554335" cy="51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ástupný symbol obsahu 2"/>
          <p:cNvSpPr txBox="1">
            <a:spLocks/>
          </p:cNvSpPr>
          <p:nvPr/>
        </p:nvSpPr>
        <p:spPr>
          <a:xfrm>
            <a:off x="899592" y="4508727"/>
            <a:ext cx="6336704" cy="6463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www.danubeknowledgesociety.eu</a:t>
            </a:r>
          </a:p>
          <a:p>
            <a:pPr marL="0" indent="0">
              <a:buFont typeface="Wingdings 3"/>
              <a:buNone/>
            </a:pPr>
            <a:endParaRPr lang="sk-SK" u="sng" dirty="0"/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AutoShape 2" descr="Image result for number 1 transparent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1026" name="Picture 2" descr="Who Made That Twitter Bird? - The New York Tim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18" y="6184957"/>
            <a:ext cx="868322" cy="64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ástupný symbol obsahu 2">
            <a:extLst>
              <a:ext uri="{FF2B5EF4-FFF2-40B4-BE49-F238E27FC236}">
                <a16:creationId xmlns:a16="http://schemas.microsoft.com/office/drawing/2014/main" id="{81004568-2F87-412F-85BC-5F7120FB2BC3}"/>
              </a:ext>
            </a:extLst>
          </p:cNvPr>
          <p:cNvSpPr txBox="1">
            <a:spLocks/>
          </p:cNvSpPr>
          <p:nvPr/>
        </p:nvSpPr>
        <p:spPr>
          <a:xfrm>
            <a:off x="738753" y="6252168"/>
            <a:ext cx="6336704" cy="6998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GB" sz="2600" dirty="0">
                <a:solidFill>
                  <a:srgbClr val="0070C0"/>
                </a:solidFill>
              </a:rPr>
              <a:t>@EUSDR_knowledge</a:t>
            </a: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17" name="Zástupný symbol obsahu 2">
            <a:extLst>
              <a:ext uri="{FF2B5EF4-FFF2-40B4-BE49-F238E27FC236}">
                <a16:creationId xmlns:a16="http://schemas.microsoft.com/office/drawing/2014/main" id="{E1069BDC-2A3F-4CDE-BCAD-D48B5B70E1E5}"/>
              </a:ext>
            </a:extLst>
          </p:cNvPr>
          <p:cNvSpPr txBox="1">
            <a:spLocks/>
          </p:cNvSpPr>
          <p:nvPr/>
        </p:nvSpPr>
        <p:spPr>
          <a:xfrm>
            <a:off x="489365" y="5711460"/>
            <a:ext cx="6336704" cy="6444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rgbClr val="0070C0"/>
                </a:solidFill>
              </a:rPr>
              <a:t>#</a:t>
            </a:r>
            <a:r>
              <a:rPr lang="sk-SK" sz="2600" dirty="0" err="1">
                <a:solidFill>
                  <a:srgbClr val="0070C0"/>
                </a:solidFill>
              </a:rPr>
              <a:t>DanubeKnowledgeSociety</a:t>
            </a: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18" name="Zástupný symbol obsahu 2">
            <a:extLst>
              <a:ext uri="{FF2B5EF4-FFF2-40B4-BE49-F238E27FC236}">
                <a16:creationId xmlns:a16="http://schemas.microsoft.com/office/drawing/2014/main" id="{01B683ED-1873-4882-B0DE-DC992F8F893B}"/>
              </a:ext>
            </a:extLst>
          </p:cNvPr>
          <p:cNvSpPr txBox="1">
            <a:spLocks/>
          </p:cNvSpPr>
          <p:nvPr/>
        </p:nvSpPr>
        <p:spPr>
          <a:xfrm>
            <a:off x="1383389" y="5106489"/>
            <a:ext cx="6336704" cy="5969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f</a:t>
            </a:r>
            <a:r>
              <a:rPr lang="en-GB" dirty="0">
                <a:solidFill>
                  <a:srgbClr val="0070C0"/>
                </a:solidFill>
              </a:rPr>
              <a:t>acebook.com/</a:t>
            </a:r>
            <a:r>
              <a:rPr lang="en-GB" dirty="0" err="1">
                <a:solidFill>
                  <a:srgbClr val="0070C0"/>
                </a:solidFill>
              </a:rPr>
              <a:t>DanubeKnowledgeSociety</a:t>
            </a: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254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WG better DR in ERA - membership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F158F2BB-1C47-4A45-995E-3A447B36AFCF}"/>
              </a:ext>
            </a:extLst>
          </p:cNvPr>
          <p:cNvSpPr txBox="1"/>
          <p:nvPr/>
        </p:nvSpPr>
        <p:spPr>
          <a:xfrm>
            <a:off x="431540" y="1340768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at the moment the WG is lead by </a:t>
            </a:r>
            <a:r>
              <a:rPr lang="en-US" sz="2000" b="1" dirty="0">
                <a:solidFill>
                  <a:srgbClr val="002060"/>
                </a:solidFill>
              </a:rPr>
              <a:t>Slovak PA7 team </a:t>
            </a:r>
            <a:r>
              <a:rPr lang="en-US" sz="2000" dirty="0">
                <a:solidFill>
                  <a:srgbClr val="002060"/>
                </a:solidFill>
              </a:rPr>
              <a:t>with a strong support given by the </a:t>
            </a:r>
            <a:r>
              <a:rPr lang="en-US" sz="2000" b="1" dirty="0">
                <a:solidFill>
                  <a:srgbClr val="002060"/>
                </a:solidFill>
              </a:rPr>
              <a:t>Slovak Centre of Scientific and Technical Information </a:t>
            </a:r>
            <a:r>
              <a:rPr lang="en-US" sz="2000" dirty="0">
                <a:solidFill>
                  <a:srgbClr val="002060"/>
                </a:solidFill>
              </a:rPr>
              <a:t>and </a:t>
            </a:r>
            <a:r>
              <a:rPr lang="en-US" sz="2000" b="1" dirty="0">
                <a:solidFill>
                  <a:srgbClr val="002060"/>
                </a:solidFill>
              </a:rPr>
              <a:t>Slovak Liaison Office for R&amp;D in Brussels</a:t>
            </a:r>
            <a:endParaRPr lang="sk-SK" sz="20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SLORD">
            <a:extLst>
              <a:ext uri="{FF2B5EF4-FFF2-40B4-BE49-F238E27FC236}">
                <a16:creationId xmlns:a16="http://schemas.microsoft.com/office/drawing/2014/main" id="{93FB630F-E2CB-455C-8887-3C35B5483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871" y="2892051"/>
            <a:ext cx="2938221" cy="122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VTI logo">
            <a:extLst>
              <a:ext uri="{FF2B5EF4-FFF2-40B4-BE49-F238E27FC236}">
                <a16:creationId xmlns:a16="http://schemas.microsoft.com/office/drawing/2014/main" id="{19E0C5DD-019E-4D2A-8AC2-3A0DF751A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44702"/>
            <a:ext cx="1645805" cy="164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BlokTextu 10">
            <a:extLst>
              <a:ext uri="{FF2B5EF4-FFF2-40B4-BE49-F238E27FC236}">
                <a16:creationId xmlns:a16="http://schemas.microsoft.com/office/drawing/2014/main" id="{C50EB6D0-804A-4DBD-8EFA-B0A19131EDDF}"/>
              </a:ext>
            </a:extLst>
          </p:cNvPr>
          <p:cNvSpPr txBox="1"/>
          <p:nvPr/>
        </p:nvSpPr>
        <p:spPr>
          <a:xfrm>
            <a:off x="539044" y="4753380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the membership is open and new members are welcome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SG members and other PA7 stakeholders will be regularly updated about the news, events and other planned activities of the new WG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PA7 official webpage will be upgraded &amp; the news about WGs will be added</a:t>
            </a:r>
          </a:p>
          <a:p>
            <a:pPr algn="just"/>
            <a:r>
              <a:rPr lang="en-US" sz="2000" dirty="0">
                <a:solidFill>
                  <a:srgbClr val="002060"/>
                </a:solidFill>
              </a:rPr>
              <a:t> </a:t>
            </a:r>
            <a:endParaRPr lang="sk-SK" sz="2000" dirty="0">
              <a:solidFill>
                <a:srgbClr val="002060"/>
              </a:solidFill>
            </a:endParaRPr>
          </a:p>
        </p:txBody>
      </p:sp>
      <p:pic>
        <p:nvPicPr>
          <p:cNvPr id="4108" name="Picture 12" descr="About the Ministry | Ministerstvo školstva, vedy, výskumu a športu  Slovenskej republiky">
            <a:extLst>
              <a:ext uri="{FF2B5EF4-FFF2-40B4-BE49-F238E27FC236}">
                <a16:creationId xmlns:a16="http://schemas.microsoft.com/office/drawing/2014/main" id="{A5F08988-7C89-4F20-84EB-56CA7D5E8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3107629"/>
            <a:ext cx="2956880" cy="93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841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WG better DR in ERA - measures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8" name="Tabuľka 7">
            <a:extLst>
              <a:ext uri="{FF2B5EF4-FFF2-40B4-BE49-F238E27FC236}">
                <a16:creationId xmlns:a16="http://schemas.microsoft.com/office/drawing/2014/main" id="{995470D0-9C2E-465D-A44B-1AE497257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271195"/>
              </p:ext>
            </p:extLst>
          </p:nvPr>
        </p:nvGraphicFramePr>
        <p:xfrm>
          <a:off x="237504" y="1304765"/>
          <a:ext cx="8507288" cy="3743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4415">
                  <a:extLst>
                    <a:ext uri="{9D8B030D-6E8A-4147-A177-3AD203B41FA5}">
                      <a16:colId xmlns:a16="http://schemas.microsoft.com/office/drawing/2014/main" val="1174340182"/>
                    </a:ext>
                  </a:extLst>
                </a:gridCol>
                <a:gridCol w="2978135">
                  <a:extLst>
                    <a:ext uri="{9D8B030D-6E8A-4147-A177-3AD203B41FA5}">
                      <a16:colId xmlns:a16="http://schemas.microsoft.com/office/drawing/2014/main" val="911876433"/>
                    </a:ext>
                  </a:extLst>
                </a:gridCol>
                <a:gridCol w="3214738">
                  <a:extLst>
                    <a:ext uri="{9D8B030D-6E8A-4147-A177-3AD203B41FA5}">
                      <a16:colId xmlns:a16="http://schemas.microsoft.com/office/drawing/2014/main" val="150885150"/>
                    </a:ext>
                  </a:extLst>
                </a:gridCol>
              </a:tblGrid>
              <a:tr h="578146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400" dirty="0">
                          <a:effectLst/>
                        </a:rPr>
                        <a:t>Contribution to PA 7 actions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400" dirty="0">
                          <a:effectLst/>
                        </a:rPr>
                        <a:t>Contribution to implement targeted activities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400" dirty="0">
                          <a:effectLst/>
                        </a:rPr>
                        <a:t>Working Group ideas for concrete steps/measures 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extLst>
                  <a:ext uri="{0D108BD9-81ED-4DB2-BD59-A6C34878D82A}">
                    <a16:rowId xmlns:a16="http://schemas.microsoft.com/office/drawing/2014/main" val="3623553634"/>
                  </a:ext>
                </a:extLst>
              </a:tr>
              <a:tr h="3130266">
                <a:tc>
                  <a:txBody>
                    <a:bodyPr/>
                    <a:lstStyle/>
                    <a:p>
                      <a:pPr marL="13970" algn="l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600" dirty="0">
                          <a:effectLst/>
                        </a:rPr>
                        <a:t>1: To promote coordination of national, regional and EU funds to stimulate excellence in R&amp;I, in research areas specific for Danube Region</a:t>
                      </a:r>
                      <a:endParaRPr lang="sk-SK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600">
                          <a:effectLst/>
                        </a:rPr>
                        <a:t>Support R&amp;I reforms and investments on the national, regional and EU level</a:t>
                      </a:r>
                      <a:endParaRPr lang="sk-SK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GB" sz="1600" b="1" dirty="0">
                          <a:effectLst/>
                        </a:rPr>
                        <a:t>Create a discussion forum </a:t>
                      </a:r>
                      <a:r>
                        <a:rPr lang="en-GB" sz="1600" dirty="0">
                          <a:effectLst/>
                        </a:rPr>
                        <a:t>for experience exchange, good practice sharing the R&amp;I activities</a:t>
                      </a:r>
                      <a:endParaRPr lang="sk-SK" sz="2400" dirty="0">
                        <a:effectLst/>
                      </a:endParaRPr>
                    </a:p>
                    <a:p>
                      <a:pPr marL="311150" algn="l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sk-SK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extLst>
                  <a:ext uri="{0D108BD9-81ED-4DB2-BD59-A6C34878D82A}">
                    <a16:rowId xmlns:a16="http://schemas.microsoft.com/office/drawing/2014/main" val="2743184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430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WG better DR in ERA - measures   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8" name="Tabuľka 7">
            <a:extLst>
              <a:ext uri="{FF2B5EF4-FFF2-40B4-BE49-F238E27FC236}">
                <a16:creationId xmlns:a16="http://schemas.microsoft.com/office/drawing/2014/main" id="{995470D0-9C2E-465D-A44B-1AE497257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629895"/>
              </p:ext>
            </p:extLst>
          </p:nvPr>
        </p:nvGraphicFramePr>
        <p:xfrm>
          <a:off x="251520" y="1189408"/>
          <a:ext cx="8784976" cy="5668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9960">
                  <a:extLst>
                    <a:ext uri="{9D8B030D-6E8A-4147-A177-3AD203B41FA5}">
                      <a16:colId xmlns:a16="http://schemas.microsoft.com/office/drawing/2014/main" val="1174340182"/>
                    </a:ext>
                  </a:extLst>
                </a:gridCol>
                <a:gridCol w="3075345">
                  <a:extLst>
                    <a:ext uri="{9D8B030D-6E8A-4147-A177-3AD203B41FA5}">
                      <a16:colId xmlns:a16="http://schemas.microsoft.com/office/drawing/2014/main" val="911876433"/>
                    </a:ext>
                  </a:extLst>
                </a:gridCol>
                <a:gridCol w="3319671">
                  <a:extLst>
                    <a:ext uri="{9D8B030D-6E8A-4147-A177-3AD203B41FA5}">
                      <a16:colId xmlns:a16="http://schemas.microsoft.com/office/drawing/2014/main" val="150885150"/>
                    </a:ext>
                  </a:extLst>
                </a:gridCol>
              </a:tblGrid>
              <a:tr h="77979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400" dirty="0">
                          <a:effectLst/>
                        </a:rPr>
                        <a:t>Contribution to PA 7 actions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400" dirty="0">
                          <a:effectLst/>
                        </a:rPr>
                        <a:t>Contribution to implement targeted activities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400" dirty="0">
                          <a:effectLst/>
                        </a:rPr>
                        <a:t>Working Group ideas for concrete steps/measures 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extLst>
                  <a:ext uri="{0D108BD9-81ED-4DB2-BD59-A6C34878D82A}">
                    <a16:rowId xmlns:a16="http://schemas.microsoft.com/office/drawing/2014/main" val="3623553634"/>
                  </a:ext>
                </a:extLst>
              </a:tr>
              <a:tr h="4788503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6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2: To promote participation of Danube countries in EU R&amp;I Programmes, in particular in Horizon Europe</a:t>
                      </a:r>
                      <a:endParaRPr lang="sk-SK" sz="24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6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monitor the participation of Danube countries in EU R&amp;I Programmes, trainings supporting researchers in project development</a:t>
                      </a:r>
                      <a:endParaRPr lang="sk-SK" sz="24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39395" indent="-228600" algn="l">
                        <a:lnSpc>
                          <a:spcPct val="110000"/>
                        </a:lnSpc>
                      </a:pPr>
                      <a:r>
                        <a:rPr lang="en-GB" sz="16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sk-SK" sz="24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6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Support applications in the framework of Horizon’s "Spreading Excellence and Widening Participation" to research institutions in less performing countries</a:t>
                      </a:r>
                      <a:endParaRPr lang="sk-SK" sz="24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125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Organize 2 surveys regarding H2020 participation  </a:t>
                      </a:r>
                      <a:r>
                        <a:rPr lang="en-GB" sz="14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according to the surveys´ results identification of the needs of stakeholders and organize  events, e.g.: </a:t>
                      </a:r>
                      <a:endParaRPr lang="sk-SK" sz="20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buFont typeface="Wingdings" panose="05000000000000000000" pitchFamily="2" charset="2"/>
                        <a:buChar char="v"/>
                      </a:pPr>
                      <a:r>
                        <a:rPr lang="en-GB" sz="14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Informative workshop on Horizon Europe and its particular WPs</a:t>
                      </a:r>
                      <a:endParaRPr lang="sk-SK" sz="20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buFont typeface="Wingdings" panose="05000000000000000000" pitchFamily="2" charset="2"/>
                        <a:buChar char="v"/>
                      </a:pPr>
                      <a:r>
                        <a:rPr lang="en-GB" sz="14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Workshop on project proposal preparation</a:t>
                      </a:r>
                      <a:endParaRPr lang="sk-SK" sz="20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buFont typeface="Wingdings" panose="05000000000000000000" pitchFamily="2" charset="2"/>
                        <a:buChar char="v"/>
                      </a:pPr>
                      <a:r>
                        <a:rPr lang="en-GB" sz="14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Networking events supporting project preparation and participation in joint partnership initiatives (such as BIOEAST)</a:t>
                      </a:r>
                      <a:endParaRPr lang="sk-SK" sz="20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lvl="0" indent="-285750" algn="l">
                        <a:lnSpc>
                          <a:spcPct val="125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Newsletter on R&amp;D&amp;I news &amp; ERA possibilities</a:t>
                      </a:r>
                      <a:endParaRPr lang="sk-SK" sz="2000" b="1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lvl="0" indent="-285750" algn="l">
                        <a:lnSpc>
                          <a:spcPct val="125000"/>
                        </a:lnSpc>
                        <a:spcAft>
                          <a:spcPts val="9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Preparation of the policy recommendations for enhancing DR participation in ERA</a:t>
                      </a:r>
                      <a:endParaRPr lang="sk-SK" sz="2000" b="1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2743184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836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WG better DR in ERA - measures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8" name="Tabuľka 7">
            <a:extLst>
              <a:ext uri="{FF2B5EF4-FFF2-40B4-BE49-F238E27FC236}">
                <a16:creationId xmlns:a16="http://schemas.microsoft.com/office/drawing/2014/main" id="{995470D0-9C2E-465D-A44B-1AE497257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137511"/>
              </p:ext>
            </p:extLst>
          </p:nvPr>
        </p:nvGraphicFramePr>
        <p:xfrm>
          <a:off x="179512" y="1205686"/>
          <a:ext cx="8784976" cy="55728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9961">
                  <a:extLst>
                    <a:ext uri="{9D8B030D-6E8A-4147-A177-3AD203B41FA5}">
                      <a16:colId xmlns:a16="http://schemas.microsoft.com/office/drawing/2014/main" val="1174340182"/>
                    </a:ext>
                  </a:extLst>
                </a:gridCol>
                <a:gridCol w="3075345">
                  <a:extLst>
                    <a:ext uri="{9D8B030D-6E8A-4147-A177-3AD203B41FA5}">
                      <a16:colId xmlns:a16="http://schemas.microsoft.com/office/drawing/2014/main" val="911876433"/>
                    </a:ext>
                  </a:extLst>
                </a:gridCol>
                <a:gridCol w="3319670">
                  <a:extLst>
                    <a:ext uri="{9D8B030D-6E8A-4147-A177-3AD203B41FA5}">
                      <a16:colId xmlns:a16="http://schemas.microsoft.com/office/drawing/2014/main" val="150885150"/>
                    </a:ext>
                  </a:extLst>
                </a:gridCol>
              </a:tblGrid>
              <a:tr h="684076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400" dirty="0">
                          <a:effectLst/>
                        </a:rPr>
                        <a:t>Contribution to PA 7 actions</a:t>
                      </a:r>
                      <a:r>
                        <a:rPr lang="sk-SK" sz="1600" dirty="0">
                          <a:effectLst/>
                        </a:rPr>
                        <a:t> 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400" dirty="0">
                          <a:effectLst/>
                        </a:rPr>
                        <a:t>Contribution to implement targeted activities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400" dirty="0">
                          <a:effectLst/>
                        </a:rPr>
                        <a:t>Working Group ideas for concrete steps/measures </a:t>
                      </a:r>
                      <a:endParaRPr lang="sk-SK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50532" marB="50532"/>
                </a:tc>
                <a:extLst>
                  <a:ext uri="{0D108BD9-81ED-4DB2-BD59-A6C34878D82A}">
                    <a16:rowId xmlns:a16="http://schemas.microsoft.com/office/drawing/2014/main" val="3623553634"/>
                  </a:ext>
                </a:extLst>
              </a:tr>
              <a:tr h="3322769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900"/>
                        </a:spcAft>
                      </a:pPr>
                      <a:r>
                        <a:rPr lang="en-GB" sz="18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4: To increase awareness and visibility of science and innovation in the Danube Region</a:t>
                      </a:r>
                      <a:endParaRPr lang="sk-SK" sz="28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6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 the visibility and relevance of R&amp;I for society in the design, implementation and knowledge exchange of R&amp;I initiatives</a:t>
                      </a:r>
                    </a:p>
                    <a:p>
                      <a:pPr marL="0" lvl="0" indent="0" algn="l">
                        <a:lnSpc>
                          <a:spcPct val="110000"/>
                        </a:lnSpc>
                        <a:buFont typeface="Symbol" panose="05050102010706020507" pitchFamily="18" charset="2"/>
                        <a:buNone/>
                      </a:pPr>
                      <a:endParaRPr lang="sk-SK" sz="24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6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Support projects that aim at making the Danube Region more attractive for especially young and female researchers, supporting brain circulation and preventing brain drain</a:t>
                      </a:r>
                    </a:p>
                    <a:p>
                      <a:pPr marL="0" lvl="0" indent="0" algn="l">
                        <a:lnSpc>
                          <a:spcPct val="110000"/>
                        </a:lnSpc>
                        <a:buFont typeface="Symbol" panose="05050102010706020507" pitchFamily="18" charset="2"/>
                        <a:buNone/>
                      </a:pPr>
                      <a:endParaRPr lang="sk-SK" sz="24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6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Promote Danube region as a smart region</a:t>
                      </a:r>
                      <a:endParaRPr lang="sk-SK" sz="24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indent="-228600" algn="l">
                        <a:lnSpc>
                          <a:spcPct val="125000"/>
                        </a:lnSpc>
                      </a:pPr>
                      <a:r>
                        <a:rPr lang="en-GB" sz="14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sk-SK" sz="20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2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Make science more attractive for young people</a:t>
                      </a:r>
                      <a:r>
                        <a:rPr lang="en-GB" sz="14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by organizing online discussions (on FB /YouTube) with interesting/famous scientists from the Danube countries</a:t>
                      </a:r>
                      <a:endParaRPr lang="sk-SK" sz="20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Organize a discussion </a:t>
                      </a:r>
                      <a:r>
                        <a:rPr lang="en-GB" sz="14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aimed on disinformation and hoaxes regarding science (explain how science works, invite experts on strategic communication, show how mistrust of people is complicating the scientific research, etc.)</a:t>
                      </a:r>
                      <a:endParaRPr lang="sk-SK" sz="20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GB" sz="1400" b="1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 in touch with Danubius Young Scientists awardees </a:t>
                      </a:r>
                      <a:r>
                        <a:rPr lang="en-GB" sz="14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popularize their success and activities also on PA7 webpage and social media</a:t>
                      </a:r>
                      <a:r>
                        <a:rPr lang="en-GB" sz="110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sk-S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2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i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Consider other engaging forms of science communication</a:t>
                      </a:r>
                      <a:endParaRPr lang="sk-SK" sz="2000" i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3975" marB="53975"/>
                </a:tc>
                <a:extLst>
                  <a:ext uri="{0D108BD9-81ED-4DB2-BD59-A6C34878D82A}">
                    <a16:rowId xmlns:a16="http://schemas.microsoft.com/office/drawing/2014/main" val="2149052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514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Timeline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3" name="Obrázok 12">
            <a:extLst>
              <a:ext uri="{FF2B5EF4-FFF2-40B4-BE49-F238E27FC236}">
                <a16:creationId xmlns:a16="http://schemas.microsoft.com/office/drawing/2014/main" id="{6AB64BE5-29BE-40F4-8D4B-5138FCDD2A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26" t="29000" r="18500" b="34600"/>
          <a:stretch/>
        </p:blipFill>
        <p:spPr>
          <a:xfrm>
            <a:off x="143508" y="1340768"/>
            <a:ext cx="885698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366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Timeline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C3EBDEB8-27B2-4C4A-A61A-679B94C647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26" t="64922" r="18500" b="6601"/>
          <a:stretch/>
        </p:blipFill>
        <p:spPr>
          <a:xfrm>
            <a:off x="444928" y="1278213"/>
            <a:ext cx="8458722" cy="2098348"/>
          </a:xfrm>
          <a:prstGeom prst="rect">
            <a:avLst/>
          </a:prstGeom>
        </p:spPr>
      </p:pic>
      <p:sp>
        <p:nvSpPr>
          <p:cNvPr id="11" name="BlokTextu 10">
            <a:extLst>
              <a:ext uri="{FF2B5EF4-FFF2-40B4-BE49-F238E27FC236}">
                <a16:creationId xmlns:a16="http://schemas.microsoft.com/office/drawing/2014/main" id="{A4C8B97B-0A81-4986-B1CC-E7E0D3AA6FDB}"/>
              </a:ext>
            </a:extLst>
          </p:cNvPr>
          <p:cNvSpPr txBox="1"/>
          <p:nvPr/>
        </p:nvSpPr>
        <p:spPr>
          <a:xfrm>
            <a:off x="357233" y="3449727"/>
            <a:ext cx="87365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On the following link you can find the first PA7 online stream with Assoc. Prof. Norbert </a:t>
            </a:r>
            <a:r>
              <a:rPr lang="en-US" dirty="0" err="1"/>
              <a:t>Zilka</a:t>
            </a:r>
            <a:r>
              <a:rPr lang="en-US" dirty="0"/>
              <a:t> on the topic related to the COVID-19 vaccination: </a:t>
            </a:r>
            <a:r>
              <a:rPr lang="sk-SK" dirty="0">
                <a:hlinkClick r:id="rId3"/>
              </a:rPr>
              <a:t>https://www.facebook.com/DanubeKnowledgeSociety/videos/431850701259421</a:t>
            </a:r>
            <a:r>
              <a:rPr lang="en-US" dirty="0"/>
              <a:t> </a:t>
            </a:r>
            <a:endParaRPr lang="sk-SK" dirty="0"/>
          </a:p>
        </p:txBody>
      </p:sp>
      <p:pic>
        <p:nvPicPr>
          <p:cNvPr id="12" name="Obrázok 11">
            <a:extLst>
              <a:ext uri="{FF2B5EF4-FFF2-40B4-BE49-F238E27FC236}">
                <a16:creationId xmlns:a16="http://schemas.microsoft.com/office/drawing/2014/main" id="{EACFDFB8-39A4-4E5A-B343-CDA8C918AC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226" t="27600" r="38975" b="17801"/>
          <a:stretch/>
        </p:blipFill>
        <p:spPr>
          <a:xfrm>
            <a:off x="464874" y="4367245"/>
            <a:ext cx="2490097" cy="2023204"/>
          </a:xfrm>
          <a:prstGeom prst="rect">
            <a:avLst/>
          </a:prstGeom>
        </p:spPr>
      </p:pic>
      <p:pic>
        <p:nvPicPr>
          <p:cNvPr id="14" name="Obrázok 13">
            <a:extLst>
              <a:ext uri="{FF2B5EF4-FFF2-40B4-BE49-F238E27FC236}">
                <a16:creationId xmlns:a16="http://schemas.microsoft.com/office/drawing/2014/main" id="{607F7157-65E2-4A20-8E87-F9854AF1C8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7087" t="43192" r="9051" b="9401"/>
          <a:stretch/>
        </p:blipFill>
        <p:spPr>
          <a:xfrm>
            <a:off x="6638623" y="4423904"/>
            <a:ext cx="2490097" cy="1960973"/>
          </a:xfrm>
          <a:prstGeom prst="rect">
            <a:avLst/>
          </a:prstGeom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CD294756-BB7D-45A5-A49C-7829C7981F6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087" t="30657" r="11283" b="25061"/>
          <a:stretch/>
        </p:blipFill>
        <p:spPr>
          <a:xfrm>
            <a:off x="3480483" y="4388423"/>
            <a:ext cx="2490097" cy="196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40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Timeline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F06B979C-3B16-4ED6-8707-EF215E6C04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13" t="41599" r="18500" b="24801"/>
          <a:stretch/>
        </p:blipFill>
        <p:spPr>
          <a:xfrm>
            <a:off x="215516" y="1266441"/>
            <a:ext cx="8748972" cy="2592288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12C509C2-B67F-4A80-A9C4-A54DA190F9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087" t="33200" r="10626" b="12201"/>
          <a:stretch/>
        </p:blipFill>
        <p:spPr>
          <a:xfrm>
            <a:off x="266021" y="3789040"/>
            <a:ext cx="2592288" cy="2465835"/>
          </a:xfrm>
          <a:prstGeom prst="rect">
            <a:avLst/>
          </a:prstGeom>
        </p:spPr>
      </p:pic>
      <p:sp>
        <p:nvSpPr>
          <p:cNvPr id="10" name="BlokTextu 9">
            <a:extLst>
              <a:ext uri="{FF2B5EF4-FFF2-40B4-BE49-F238E27FC236}">
                <a16:creationId xmlns:a16="http://schemas.microsoft.com/office/drawing/2014/main" id="{97AD4CEF-ED0D-4F07-A85E-AD3B1C62FFC2}"/>
              </a:ext>
            </a:extLst>
          </p:cNvPr>
          <p:cNvSpPr txBox="1"/>
          <p:nvPr/>
        </p:nvSpPr>
        <p:spPr>
          <a:xfrm>
            <a:off x="3143919" y="4311158"/>
            <a:ext cx="31417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On </a:t>
            </a:r>
            <a:r>
              <a:rPr lang="en-US" sz="2000" dirty="0">
                <a:hlinkClick r:id="rId4"/>
              </a:rPr>
              <a:t>this link </a:t>
            </a:r>
            <a:r>
              <a:rPr lang="en-US" sz="2000" dirty="0"/>
              <a:t>you can find the first WG ERA Newsletter</a:t>
            </a:r>
            <a:endParaRPr lang="sk-SK" sz="2000" dirty="0"/>
          </a:p>
        </p:txBody>
      </p:sp>
      <p:pic>
        <p:nvPicPr>
          <p:cNvPr id="11" name="Obrázok 10">
            <a:extLst>
              <a:ext uri="{FF2B5EF4-FFF2-40B4-BE49-F238E27FC236}">
                <a16:creationId xmlns:a16="http://schemas.microsoft.com/office/drawing/2014/main" id="{29B46FF3-4B7C-4E24-8B88-9648E688C3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951" t="17801" r="29525" b="12923"/>
          <a:stretch/>
        </p:blipFill>
        <p:spPr>
          <a:xfrm>
            <a:off x="6273614" y="3813623"/>
            <a:ext cx="2690874" cy="2465835"/>
          </a:xfrm>
          <a:prstGeom prst="rect">
            <a:avLst/>
          </a:prstGeom>
        </p:spPr>
      </p:pic>
      <p:sp>
        <p:nvSpPr>
          <p:cNvPr id="12" name="Šípka: zakrivená doľava 11">
            <a:extLst>
              <a:ext uri="{FF2B5EF4-FFF2-40B4-BE49-F238E27FC236}">
                <a16:creationId xmlns:a16="http://schemas.microsoft.com/office/drawing/2014/main" id="{0E96BFE2-0896-4FE2-8049-F4A4C1750169}"/>
              </a:ext>
            </a:extLst>
          </p:cNvPr>
          <p:cNvSpPr/>
          <p:nvPr/>
        </p:nvSpPr>
        <p:spPr>
          <a:xfrm>
            <a:off x="3283106" y="5358074"/>
            <a:ext cx="720080" cy="774860"/>
          </a:xfrm>
          <a:prstGeom prst="curvedLeftArrow">
            <a:avLst/>
          </a:prstGeom>
          <a:solidFill>
            <a:srgbClr val="FB6D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>
              <a:ln>
                <a:solidFill>
                  <a:srgbClr val="FF0066"/>
                </a:solidFill>
              </a:ln>
              <a:solidFill>
                <a:srgbClr val="FB6DE7"/>
              </a:solidFill>
            </a:endParaRPr>
          </a:p>
        </p:txBody>
      </p:sp>
      <p:sp>
        <p:nvSpPr>
          <p:cNvPr id="14" name="Šípka: zakrivená doprava 13">
            <a:extLst>
              <a:ext uri="{FF2B5EF4-FFF2-40B4-BE49-F238E27FC236}">
                <a16:creationId xmlns:a16="http://schemas.microsoft.com/office/drawing/2014/main" id="{603B6FAB-40F2-4F7D-8A0B-A95C9E26B9D0}"/>
              </a:ext>
            </a:extLst>
          </p:cNvPr>
          <p:cNvSpPr/>
          <p:nvPr/>
        </p:nvSpPr>
        <p:spPr>
          <a:xfrm>
            <a:off x="5436096" y="5373216"/>
            <a:ext cx="720080" cy="792088"/>
          </a:xfrm>
          <a:prstGeom prst="curvedRightArrow">
            <a:avLst/>
          </a:prstGeom>
          <a:solidFill>
            <a:srgbClr val="FB6D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46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Possible cooperation with other MRSs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Zástupný objekt pre obsah 6">
            <a:extLst>
              <a:ext uri="{FF2B5EF4-FFF2-40B4-BE49-F238E27FC236}">
                <a16:creationId xmlns:a16="http://schemas.microsoft.com/office/drawing/2014/main" id="{57D9758F-9B04-40BB-B376-DD927C16B8A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AT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EUSBR </a:t>
            </a:r>
            <a:r>
              <a:rPr lang="de-AT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de-AT" sz="20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https://www.balticsea-region-strategy.eu/pa-innovation</a:t>
            </a:r>
            <a:r>
              <a:rPr lang="de-AT" sz="20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0938FE40-C429-4A1C-A51A-C1D11CF34A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88" t="27303" r="12201" b="16401"/>
          <a:stretch/>
        </p:blipFill>
        <p:spPr>
          <a:xfrm>
            <a:off x="715414" y="2204864"/>
            <a:ext cx="7411723" cy="377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2584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5801</TotalTime>
  <Words>912</Words>
  <Application>Microsoft Office PowerPoint</Application>
  <PresentationFormat>Prezentácia na obrazovke (4:3)</PresentationFormat>
  <Paragraphs>96</Paragraphs>
  <Slides>12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8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21" baseType="lpstr">
      <vt:lpstr>Arial</vt:lpstr>
      <vt:lpstr>Bookman Old Style</vt:lpstr>
      <vt:lpstr>Calibri</vt:lpstr>
      <vt:lpstr>Cambria</vt:lpstr>
      <vt:lpstr>Gill Sans MT</vt:lpstr>
      <vt:lpstr>Symbol</vt:lpstr>
      <vt:lpstr>Wingdings</vt:lpstr>
      <vt:lpstr>Wingdings 3</vt:lpstr>
      <vt:lpstr>Pôvod</vt:lpstr>
      <vt:lpstr>2 June 2021                             Online</vt:lpstr>
      <vt:lpstr>WG better DR in ERA - membership</vt:lpstr>
      <vt:lpstr>WG better DR in ERA - measures</vt:lpstr>
      <vt:lpstr>WG better DR in ERA - measures   </vt:lpstr>
      <vt:lpstr>WG better DR in ERA - measures</vt:lpstr>
      <vt:lpstr>Timeline</vt:lpstr>
      <vt:lpstr>Timeline</vt:lpstr>
      <vt:lpstr>Timeline</vt:lpstr>
      <vt:lpstr>Possible cooperation with other MRSs</vt:lpstr>
      <vt:lpstr>Possible cooperation with other MRSs</vt:lpstr>
      <vt:lpstr>Possible capitalization with DTP projects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ari sz</cp:lastModifiedBy>
  <cp:revision>477</cp:revision>
  <cp:lastPrinted>2019-01-21T15:16:01Z</cp:lastPrinted>
  <dcterms:created xsi:type="dcterms:W3CDTF">2015-12-01T15:20:12Z</dcterms:created>
  <dcterms:modified xsi:type="dcterms:W3CDTF">2021-06-02T07:37:10Z</dcterms:modified>
</cp:coreProperties>
</file>